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ouvlo" charset="1" panose="020B0604030403020204"/>
      <p:regular r:id="rId16"/>
    </p:embeddedFont>
    <p:embeddedFont>
      <p:font typeface="Proxima Nova Condensed Bold" charset="1" panose="02000506030000020004"/>
      <p:regular r:id="rId17"/>
    </p:embeddedFont>
    <p:embeddedFont>
      <p:font typeface="Proxima Nova Condensed" charset="1" panose="02000506030000020004"/>
      <p:regular r:id="rId18"/>
    </p:embeddedFont>
    <p:embeddedFont>
      <p:font typeface="Touvlo Bold" charset="1" panose="020B0804030403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D5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49910" y="1256976"/>
            <a:ext cx="7890854" cy="8233247"/>
            <a:chOff x="0" y="0"/>
            <a:chExt cx="859274" cy="896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9274" cy="896559"/>
            </a:xfrm>
            <a:custGeom>
              <a:avLst/>
              <a:gdLst/>
              <a:ahLst/>
              <a:cxnLst/>
              <a:rect r="r" b="b" t="t" l="l"/>
              <a:pathLst>
                <a:path h="896559" w="859274">
                  <a:moveTo>
                    <a:pt x="61811" y="0"/>
                  </a:moveTo>
                  <a:lnTo>
                    <a:pt x="797463" y="0"/>
                  </a:lnTo>
                  <a:cubicBezTo>
                    <a:pt x="813857" y="0"/>
                    <a:pt x="829579" y="6512"/>
                    <a:pt x="841170" y="18104"/>
                  </a:cubicBezTo>
                  <a:cubicBezTo>
                    <a:pt x="852762" y="29696"/>
                    <a:pt x="859274" y="45418"/>
                    <a:pt x="859274" y="61811"/>
                  </a:cubicBezTo>
                  <a:lnTo>
                    <a:pt x="859274" y="834748"/>
                  </a:lnTo>
                  <a:cubicBezTo>
                    <a:pt x="859274" y="851142"/>
                    <a:pt x="852762" y="866864"/>
                    <a:pt x="841170" y="878455"/>
                  </a:cubicBezTo>
                  <a:cubicBezTo>
                    <a:pt x="829579" y="890047"/>
                    <a:pt x="813857" y="896559"/>
                    <a:pt x="797463" y="896559"/>
                  </a:cubicBezTo>
                  <a:lnTo>
                    <a:pt x="61811" y="896559"/>
                  </a:lnTo>
                  <a:cubicBezTo>
                    <a:pt x="45418" y="896559"/>
                    <a:pt x="29696" y="890047"/>
                    <a:pt x="18104" y="878455"/>
                  </a:cubicBezTo>
                  <a:cubicBezTo>
                    <a:pt x="6512" y="866864"/>
                    <a:pt x="0" y="851142"/>
                    <a:pt x="0" y="834748"/>
                  </a:cubicBezTo>
                  <a:lnTo>
                    <a:pt x="0" y="61811"/>
                  </a:lnTo>
                  <a:cubicBezTo>
                    <a:pt x="0" y="45418"/>
                    <a:pt x="6512" y="29696"/>
                    <a:pt x="18104" y="18104"/>
                  </a:cubicBezTo>
                  <a:cubicBezTo>
                    <a:pt x="29696" y="6512"/>
                    <a:pt x="45418" y="0"/>
                    <a:pt x="61811" y="0"/>
                  </a:cubicBezTo>
                  <a:close/>
                </a:path>
              </a:pathLst>
            </a:custGeom>
            <a:blipFill>
              <a:blip r:embed="rId2"/>
              <a:stretch>
                <a:fillRect l="-24527" t="0" r="-2452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47322" y="6445630"/>
            <a:ext cx="4824827" cy="4824827"/>
          </a:xfrm>
          <a:custGeom>
            <a:avLst/>
            <a:gdLst/>
            <a:ahLst/>
            <a:cxnLst/>
            <a:rect r="r" b="b" t="t" l="l"/>
            <a:pathLst>
              <a:path h="4824827" w="4824827">
                <a:moveTo>
                  <a:pt x="0" y="0"/>
                </a:moveTo>
                <a:lnTo>
                  <a:pt x="4824827" y="0"/>
                </a:lnTo>
                <a:lnTo>
                  <a:pt x="4824827" y="4824827"/>
                </a:lnTo>
                <a:lnTo>
                  <a:pt x="0" y="482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10649910" y="-127711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52056" y="731656"/>
            <a:ext cx="7720093" cy="1644729"/>
            <a:chOff x="0" y="0"/>
            <a:chExt cx="190757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7576" cy="406400"/>
            </a:xfrm>
            <a:custGeom>
              <a:avLst/>
              <a:gdLst/>
              <a:ahLst/>
              <a:cxnLst/>
              <a:rect r="r" b="b" t="t" l="l"/>
              <a:pathLst>
                <a:path h="406400" w="1907576">
                  <a:moveTo>
                    <a:pt x="1704376" y="0"/>
                  </a:moveTo>
                  <a:cubicBezTo>
                    <a:pt x="1816600" y="0"/>
                    <a:pt x="1907576" y="90976"/>
                    <a:pt x="1907576" y="203200"/>
                  </a:cubicBezTo>
                  <a:cubicBezTo>
                    <a:pt x="1907576" y="315424"/>
                    <a:pt x="1816600" y="406400"/>
                    <a:pt x="170437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17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0757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959932"/>
            <a:ext cx="4465841" cy="594089"/>
            <a:chOff x="0" y="0"/>
            <a:chExt cx="5954454" cy="79211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38431" y="206702"/>
              <a:ext cx="5016023" cy="426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0"/>
                </a:lnSpc>
              </a:pPr>
              <a:r>
                <a:rPr lang="en-US" sz="2370" u="none">
                  <a:solidFill>
                    <a:srgbClr val="221B00"/>
                  </a:solidFill>
                  <a:latin typeface="Touvlo"/>
                  <a:ea typeface="Touvlo"/>
                  <a:cs typeface="Touvlo"/>
                  <a:sym typeface="Touvlo"/>
                </a:rPr>
                <a:t>Cyber Safety Solutions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5624" cy="792118"/>
            </a:xfrm>
            <a:custGeom>
              <a:avLst/>
              <a:gdLst/>
              <a:ahLst/>
              <a:cxnLst/>
              <a:rect r="r" b="b" t="t" l="l"/>
              <a:pathLst>
                <a:path h="792118" w="695624">
                  <a:moveTo>
                    <a:pt x="0" y="0"/>
                  </a:moveTo>
                  <a:lnTo>
                    <a:pt x="695624" y="0"/>
                  </a:lnTo>
                  <a:lnTo>
                    <a:pt x="695624" y="792118"/>
                  </a:lnTo>
                  <a:lnTo>
                    <a:pt x="0" y="792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2267655"/>
            <a:ext cx="8953942" cy="5371047"/>
            <a:chOff x="0" y="0"/>
            <a:chExt cx="11938589" cy="716139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09550"/>
              <a:ext cx="11938589" cy="5928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379"/>
                </a:lnSpc>
              </a:pPr>
              <a:r>
                <a:rPr lang="en-US" b="true" sz="11379">
                  <a:solidFill>
                    <a:srgbClr val="221B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Phishing Awareness Training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474664"/>
              <a:ext cx="11938589" cy="686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23"/>
                </a:lnSpc>
              </a:pPr>
              <a:r>
                <a:rPr lang="en-US" sz="3159">
                  <a:solidFill>
                    <a:srgbClr val="221B00"/>
                  </a:solidFill>
                  <a:latin typeface="Touvlo"/>
                  <a:ea typeface="Touvlo"/>
                  <a:cs typeface="Touvlo"/>
                  <a:sym typeface="Touvlo"/>
                </a:rPr>
                <a:t>Stay Safe Online with Us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50721" y="1004653"/>
            <a:ext cx="4689231" cy="1098735"/>
            <a:chOff x="0" y="0"/>
            <a:chExt cx="6252308" cy="146498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34306"/>
              <a:ext cx="6252308" cy="730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76"/>
                </a:lnSpc>
                <a:spcBef>
                  <a:spcPct val="0"/>
                </a:spcBef>
              </a:pPr>
              <a:r>
                <a:rPr lang="en-US" sz="3268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Muhammad Ibrahim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6252308" cy="764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Proxima Nova Condensed"/>
                  <a:ea typeface="Proxima Nova Condensed"/>
                  <a:cs typeface="Proxima Nova Condensed"/>
                  <a:sym typeface="Proxima Nova Condense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D5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0053" y="-932903"/>
            <a:ext cx="9296751" cy="13097705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55561" t="0" r="-5556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3694947"/>
            </a:xfrm>
            <a:custGeom>
              <a:avLst/>
              <a:gdLst/>
              <a:ahLst/>
              <a:cxnLst/>
              <a:rect r="r" b="b" t="t" l="l"/>
              <a:pathLst>
                <a:path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1017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437444" y="7150166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4447" y="725929"/>
            <a:ext cx="4149706" cy="7980204"/>
          </a:xfrm>
          <a:custGeom>
            <a:avLst/>
            <a:gdLst/>
            <a:ahLst/>
            <a:cxnLst/>
            <a:rect r="r" b="b" t="t" l="l"/>
            <a:pathLst>
              <a:path h="7980204" w="4149706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24638"/>
            <a:ext cx="9142043" cy="11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b="true" sz="89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Final Tips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03841"/>
            <a:ext cx="5500249" cy="306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u="none">
                <a:solidFill>
                  <a:srgbClr val="221B00"/>
                </a:solidFill>
                <a:latin typeface="Touvlo"/>
                <a:ea typeface="Touvlo"/>
                <a:cs typeface="Touvlo"/>
                <a:sym typeface="Touvlo"/>
              </a:rPr>
              <a:t>To ensure your online safety, regularly update your passwords and use </a:t>
            </a:r>
            <a:r>
              <a:rPr lang="en-US" b="true" sz="2899" u="none">
                <a:solidFill>
                  <a:srgbClr val="221B00"/>
                </a:solidFill>
                <a:latin typeface="Touvlo Bold"/>
                <a:ea typeface="Touvlo Bold"/>
                <a:cs typeface="Touvlo Bold"/>
                <a:sym typeface="Touvlo Bold"/>
              </a:rPr>
              <a:t>two-factor authentication</a:t>
            </a:r>
            <a:r>
              <a:rPr lang="en-US" sz="2899" u="none">
                <a:solidFill>
                  <a:srgbClr val="221B00"/>
                </a:solidFill>
                <a:latin typeface="Touvlo"/>
                <a:ea typeface="Touvlo"/>
                <a:cs typeface="Touvlo"/>
                <a:sym typeface="Touvlo"/>
              </a:rPr>
              <a:t> for added security on all accounts.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94135" y="4716031"/>
            <a:ext cx="4575003" cy="4575003"/>
          </a:xfrm>
          <a:custGeom>
            <a:avLst/>
            <a:gdLst/>
            <a:ahLst/>
            <a:cxnLst/>
            <a:rect r="r" b="b" t="t" l="l"/>
            <a:pathLst>
              <a:path h="4575003" w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9E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0053" y="-932903"/>
            <a:ext cx="9296751" cy="13097705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55759" t="0" r="-5575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3694947"/>
            </a:xfrm>
            <a:custGeom>
              <a:avLst/>
              <a:gdLst/>
              <a:ahLst/>
              <a:cxnLst/>
              <a:rect r="r" b="b" t="t" l="l"/>
              <a:pathLst>
                <a:path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1017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437444" y="7150166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4447" y="725929"/>
            <a:ext cx="4149706" cy="7980204"/>
          </a:xfrm>
          <a:custGeom>
            <a:avLst/>
            <a:gdLst/>
            <a:ahLst/>
            <a:cxnLst/>
            <a:rect r="r" b="b" t="t" l="l"/>
            <a:pathLst>
              <a:path h="7980204" w="4149706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24638"/>
            <a:ext cx="9142043" cy="11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b="true" sz="89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What is Phishing?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03841"/>
            <a:ext cx="5500249" cy="306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u="none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Phishing is a deceptive tactic used by cybercriminals to trick users into revealing sensitive information, often through </a:t>
            </a:r>
            <a:r>
              <a:rPr lang="en-US" b="true" sz="2899" u="none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fraudulent emails</a:t>
            </a:r>
            <a:r>
              <a:rPr lang="en-US" sz="2899" u="none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 or websites.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94135" y="4716031"/>
            <a:ext cx="4575003" cy="4575003"/>
          </a:xfrm>
          <a:custGeom>
            <a:avLst/>
            <a:gdLst/>
            <a:ahLst/>
            <a:cxnLst/>
            <a:rect r="r" b="b" t="t" l="l"/>
            <a:pathLst>
              <a:path h="4575003" w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D5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89614" y="621508"/>
            <a:ext cx="9795257" cy="9119384"/>
            <a:chOff x="0" y="0"/>
            <a:chExt cx="6350000" cy="5911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19885" t="0" r="-198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2589313" y="-3360813"/>
            <a:ext cx="2211047" cy="10175689"/>
            <a:chOff x="0" y="0"/>
            <a:chExt cx="647480" cy="29798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2979834"/>
            </a:xfrm>
            <a:custGeom>
              <a:avLst/>
              <a:gdLst/>
              <a:ahLst/>
              <a:cxnLst/>
              <a:rect r="r" b="b" t="t" l="l"/>
              <a:pathLst>
                <a:path h="2979834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76638"/>
                  </a:cubicBezTo>
                  <a:lnTo>
                    <a:pt x="647480" y="2979834"/>
                  </a:lnTo>
                  <a:lnTo>
                    <a:pt x="0" y="2979834"/>
                  </a:lnTo>
                  <a:lnTo>
                    <a:pt x="0" y="378570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1017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8900"/>
              <a:ext cx="647480" cy="2890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5400000">
            <a:off x="4602505" y="-630714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45681" y="5820268"/>
            <a:ext cx="5761987" cy="5761987"/>
          </a:xfrm>
          <a:custGeom>
            <a:avLst/>
            <a:gdLst/>
            <a:ahLst/>
            <a:cxnLst/>
            <a:rect r="r" b="b" t="t" l="l"/>
            <a:pathLst>
              <a:path h="5761987" w="5761987">
                <a:moveTo>
                  <a:pt x="0" y="0"/>
                </a:moveTo>
                <a:lnTo>
                  <a:pt x="5761987" y="0"/>
                </a:lnTo>
                <a:lnTo>
                  <a:pt x="5761987" y="5761987"/>
                </a:lnTo>
                <a:lnTo>
                  <a:pt x="0" y="5761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26149" y="1422051"/>
            <a:ext cx="8168659" cy="70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3"/>
              </a:lnSpc>
              <a:spcBef>
                <a:spcPct val="0"/>
              </a:spcBef>
            </a:pPr>
            <a:r>
              <a:rPr lang="en-US" b="true" sz="5303" strike="noStrike" u="non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Types of Phishing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44000" y="3524555"/>
            <a:ext cx="8115300" cy="5733745"/>
            <a:chOff x="0" y="0"/>
            <a:chExt cx="10820400" cy="764499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10820400" cy="67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27"/>
                </a:lnSpc>
                <a:spcBef>
                  <a:spcPct val="0"/>
                </a:spcBef>
              </a:pPr>
              <a:r>
                <a:rPr lang="en-US" b="true" sz="3019" u="none">
                  <a:solidFill>
                    <a:srgbClr val="221B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EMAIL PHISHING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41883"/>
              <a:ext cx="10820400" cy="1028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63"/>
                </a:lnSpc>
              </a:pPr>
              <a:r>
                <a:rPr lang="en-US" sz="2259" u="none">
                  <a:solidFill>
                    <a:srgbClr val="221B00"/>
                  </a:solidFill>
                  <a:latin typeface="Touvlo"/>
                  <a:ea typeface="Touvlo"/>
                  <a:cs typeface="Touvlo"/>
                  <a:sym typeface="Touvlo"/>
                </a:rPr>
                <a:t>Fraudulent emails that appear legitimate to </a:t>
              </a:r>
              <a:r>
                <a:rPr lang="en-US" b="true" sz="2259" u="none">
                  <a:solidFill>
                    <a:srgbClr val="221B00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trick users</a:t>
              </a:r>
              <a:r>
                <a:rPr lang="en-US" sz="2259" u="none">
                  <a:solidFill>
                    <a:srgbClr val="221B00"/>
                  </a:solidFill>
                  <a:latin typeface="Touvlo"/>
                  <a:ea typeface="Touvlo"/>
                  <a:cs typeface="Touvlo"/>
                  <a:sym typeface="Touvlo"/>
                </a:rPr>
                <a:t> into providing sensitive information.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20688"/>
              <a:ext cx="10820400" cy="67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27"/>
                </a:lnSpc>
                <a:spcBef>
                  <a:spcPct val="0"/>
                </a:spcBef>
              </a:pPr>
              <a:r>
                <a:rPr lang="en-US" b="true" sz="3019" u="none">
                  <a:solidFill>
                    <a:srgbClr val="221B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WEBSITE PHISHING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729246"/>
              <a:ext cx="10820400" cy="1028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63"/>
                </a:lnSpc>
              </a:pPr>
              <a:r>
                <a:rPr lang="en-US" sz="2259" u="none">
                  <a:solidFill>
                    <a:srgbClr val="221B00"/>
                  </a:solidFill>
                  <a:latin typeface="Touvlo"/>
                  <a:ea typeface="Touvlo"/>
                  <a:cs typeface="Touvlo"/>
                  <a:sym typeface="Touvlo"/>
                </a:rPr>
                <a:t>Fake websites designed to </a:t>
              </a:r>
              <a:r>
                <a:rPr lang="en-US" b="true" sz="2259" u="none">
                  <a:solidFill>
                    <a:srgbClr val="221B00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mimic</a:t>
              </a:r>
              <a:r>
                <a:rPr lang="en-US" sz="2259" u="none">
                  <a:solidFill>
                    <a:srgbClr val="221B00"/>
                  </a:solidFill>
                  <a:latin typeface="Touvlo"/>
                  <a:ea typeface="Touvlo"/>
                  <a:cs typeface="Touvlo"/>
                  <a:sym typeface="Touvlo"/>
                </a:rPr>
                <a:t> real ones and steal login credentials.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708052"/>
              <a:ext cx="10820400" cy="675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27"/>
                </a:lnSpc>
                <a:spcBef>
                  <a:spcPct val="0"/>
                </a:spcBef>
              </a:pPr>
              <a:r>
                <a:rPr lang="en-US" b="true" sz="3019" u="none">
                  <a:solidFill>
                    <a:srgbClr val="221B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SOCIAL ENGINEERING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616610"/>
              <a:ext cx="10820400" cy="1028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63"/>
                </a:lnSpc>
              </a:pPr>
              <a:r>
                <a:rPr lang="en-US" sz="2259" u="none">
                  <a:solidFill>
                    <a:srgbClr val="221B00"/>
                  </a:solidFill>
                  <a:latin typeface="Touvlo"/>
                  <a:ea typeface="Touvlo"/>
                  <a:cs typeface="Touvlo"/>
                  <a:sym typeface="Touvlo"/>
                </a:rPr>
                <a:t>Manipulative tactics used to </a:t>
              </a:r>
              <a:r>
                <a:rPr lang="en-US" b="true" sz="2259" u="none">
                  <a:solidFill>
                    <a:srgbClr val="221B00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deceive</a:t>
              </a:r>
              <a:r>
                <a:rPr lang="en-US" sz="2259" u="none">
                  <a:solidFill>
                    <a:srgbClr val="221B00"/>
                  </a:solidFill>
                  <a:latin typeface="Touvlo"/>
                  <a:ea typeface="Touvlo"/>
                  <a:cs typeface="Touvlo"/>
                  <a:sym typeface="Touvlo"/>
                </a:rPr>
                <a:t> individuals into divulging personal information.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D5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0053" y="-932903"/>
            <a:ext cx="9296751" cy="13097705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20462" t="0" r="-2046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3694947"/>
            </a:xfrm>
            <a:custGeom>
              <a:avLst/>
              <a:gdLst/>
              <a:ahLst/>
              <a:cxnLst/>
              <a:rect r="r" b="b" t="t" l="l"/>
              <a:pathLst>
                <a:path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1017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437444" y="7150166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4447" y="725929"/>
            <a:ext cx="4149706" cy="7980204"/>
          </a:xfrm>
          <a:custGeom>
            <a:avLst/>
            <a:gdLst/>
            <a:ahLst/>
            <a:cxnLst/>
            <a:rect r="r" b="b" t="t" l="l"/>
            <a:pathLst>
              <a:path h="7980204" w="4149706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86538"/>
            <a:ext cx="9142043" cy="97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48"/>
              </a:lnSpc>
            </a:pPr>
            <a:r>
              <a:rPr lang="en-US" b="true" sz="7348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Spotting Phishing Emails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03841"/>
            <a:ext cx="6165435" cy="278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0"/>
              </a:lnSpc>
              <a:spcBef>
                <a:spcPct val="0"/>
              </a:spcBef>
            </a:pPr>
            <a:r>
              <a:rPr lang="en-US" b="true" sz="3186" u="none">
                <a:solidFill>
                  <a:srgbClr val="221B00"/>
                </a:solidFill>
                <a:latin typeface="Touvlo Bold"/>
                <a:ea typeface="Touvlo Bold"/>
                <a:cs typeface="Touvlo Bold"/>
                <a:sym typeface="Touvlo Bold"/>
              </a:rPr>
              <a:t>Recognizing red flags</a:t>
            </a:r>
            <a:r>
              <a:rPr lang="en-US" sz="3186" u="none">
                <a:solidFill>
                  <a:srgbClr val="221B00"/>
                </a:solidFill>
                <a:latin typeface="Touvlo"/>
                <a:ea typeface="Touvlo"/>
                <a:cs typeface="Touvlo"/>
                <a:sym typeface="Touvlo"/>
              </a:rPr>
              <a:t> in emails, such as suspicious links and unfamiliar senders, is crucial for staying safe and avoiding potential scams.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94135" y="4716031"/>
            <a:ext cx="4575003" cy="4575003"/>
          </a:xfrm>
          <a:custGeom>
            <a:avLst/>
            <a:gdLst/>
            <a:ahLst/>
            <a:cxnLst/>
            <a:rect r="r" b="b" t="t" l="l"/>
            <a:pathLst>
              <a:path h="4575003" w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D5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0053" y="-932903"/>
            <a:ext cx="9296751" cy="13097705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90924" t="0" r="-9092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3694947"/>
            </a:xfrm>
            <a:custGeom>
              <a:avLst/>
              <a:gdLst/>
              <a:ahLst/>
              <a:cxnLst/>
              <a:rect r="r" b="b" t="t" l="l"/>
              <a:pathLst>
                <a:path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1017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437444" y="7150166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4447" y="725929"/>
            <a:ext cx="4149706" cy="7980204"/>
          </a:xfrm>
          <a:custGeom>
            <a:avLst/>
            <a:gdLst/>
            <a:ahLst/>
            <a:cxnLst/>
            <a:rect r="r" b="b" t="t" l="l"/>
            <a:pathLst>
              <a:path h="7980204" w="4149706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24638"/>
            <a:ext cx="9142043" cy="11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b="true" sz="89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Phishing Websites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03841"/>
            <a:ext cx="5973223" cy="357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u="none">
                <a:solidFill>
                  <a:srgbClr val="221B00"/>
                </a:solidFill>
                <a:latin typeface="Touvlo"/>
                <a:ea typeface="Touvlo"/>
                <a:cs typeface="Touvlo"/>
                <a:sym typeface="Touvlo"/>
              </a:rPr>
              <a:t>To avoid fraudulent sites, always check the URL for </a:t>
            </a:r>
            <a:r>
              <a:rPr lang="en-US" b="true" sz="3399" u="none">
                <a:solidFill>
                  <a:srgbClr val="221B00"/>
                </a:solidFill>
                <a:latin typeface="Touvlo Bold"/>
                <a:ea typeface="Touvlo Bold"/>
                <a:cs typeface="Touvlo Bold"/>
                <a:sym typeface="Touvlo Bold"/>
              </a:rPr>
              <a:t>secure connections</a:t>
            </a:r>
            <a:r>
              <a:rPr lang="en-US" sz="3399" u="none">
                <a:solidFill>
                  <a:srgbClr val="221B00"/>
                </a:solidFill>
                <a:latin typeface="Touvlo"/>
                <a:ea typeface="Touvlo"/>
                <a:cs typeface="Touvlo"/>
                <a:sym typeface="Touvlo"/>
              </a:rPr>
              <a:t> and look for signs of legitimacy before providing sensitive information.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94135" y="4716031"/>
            <a:ext cx="4575003" cy="4575003"/>
          </a:xfrm>
          <a:custGeom>
            <a:avLst/>
            <a:gdLst/>
            <a:ahLst/>
            <a:cxnLst/>
            <a:rect r="r" b="b" t="t" l="l"/>
            <a:pathLst>
              <a:path h="4575003" w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D5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0053" y="-932903"/>
            <a:ext cx="9296751" cy="13097705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55759" t="0" r="-5575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3694947"/>
            </a:xfrm>
            <a:custGeom>
              <a:avLst/>
              <a:gdLst/>
              <a:ahLst/>
              <a:cxnLst/>
              <a:rect r="r" b="b" t="t" l="l"/>
              <a:pathLst>
                <a:path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1017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437444" y="7150166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4447" y="725929"/>
            <a:ext cx="4149706" cy="7980204"/>
          </a:xfrm>
          <a:custGeom>
            <a:avLst/>
            <a:gdLst/>
            <a:ahLst/>
            <a:cxnLst/>
            <a:rect r="r" b="b" t="t" l="l"/>
            <a:pathLst>
              <a:path h="7980204" w="4149706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86538"/>
            <a:ext cx="9142043" cy="92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3"/>
              </a:lnSpc>
            </a:pPr>
            <a:r>
              <a:rPr lang="en-US" b="true" sz="6973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Social Engineering Tactics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03841"/>
            <a:ext cx="6165435" cy="301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7"/>
              </a:lnSpc>
              <a:spcBef>
                <a:spcPct val="0"/>
              </a:spcBef>
            </a:pPr>
            <a:r>
              <a:rPr lang="en-US" sz="2869" u="none">
                <a:solidFill>
                  <a:srgbClr val="221B00"/>
                </a:solidFill>
                <a:latin typeface="Touvlo"/>
                <a:ea typeface="Touvlo"/>
                <a:cs typeface="Touvlo"/>
                <a:sym typeface="Touvlo"/>
              </a:rPr>
              <a:t>Understanding manipulation strategies is crucial for </a:t>
            </a:r>
            <a:r>
              <a:rPr lang="en-US" b="true" sz="2869" u="none">
                <a:solidFill>
                  <a:srgbClr val="221B00"/>
                </a:solidFill>
                <a:latin typeface="Touvlo Bold"/>
                <a:ea typeface="Touvlo Bold"/>
                <a:cs typeface="Touvlo Bold"/>
                <a:sym typeface="Touvlo Bold"/>
              </a:rPr>
              <a:t>recognizing deceitful</a:t>
            </a:r>
            <a:r>
              <a:rPr lang="en-US" sz="2869" u="none">
                <a:solidFill>
                  <a:srgbClr val="221B00"/>
                </a:solidFill>
                <a:latin typeface="Touvlo"/>
                <a:ea typeface="Touvlo"/>
                <a:cs typeface="Touvlo"/>
                <a:sym typeface="Touvlo"/>
              </a:rPr>
              <a:t> practices. Attackers often exploit emotions to gain trust and </a:t>
            </a:r>
            <a:r>
              <a:rPr lang="en-US" b="true" sz="2869" u="none">
                <a:solidFill>
                  <a:srgbClr val="221B00"/>
                </a:solidFill>
                <a:latin typeface="Touvlo Bold"/>
                <a:ea typeface="Touvlo Bold"/>
                <a:cs typeface="Touvlo Bold"/>
                <a:sym typeface="Touvlo Bold"/>
              </a:rPr>
              <a:t>extract sensitive information</a:t>
            </a:r>
            <a:r>
              <a:rPr lang="en-US" sz="2869" u="none">
                <a:solidFill>
                  <a:srgbClr val="221B00"/>
                </a:solidFill>
                <a:latin typeface="Touvlo"/>
                <a:ea typeface="Touvlo"/>
                <a:cs typeface="Touvlo"/>
                <a:sym typeface="Touvlo"/>
              </a:rPr>
              <a:t> from their targets.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94135" y="4716031"/>
            <a:ext cx="4575003" cy="4575003"/>
          </a:xfrm>
          <a:custGeom>
            <a:avLst/>
            <a:gdLst/>
            <a:ahLst/>
            <a:cxnLst/>
            <a:rect r="r" b="b" t="t" l="l"/>
            <a:pathLst>
              <a:path h="4575003" w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D5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0053" y="-932903"/>
            <a:ext cx="9296751" cy="13097705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23879" t="0" r="-2387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3694947"/>
            </a:xfrm>
            <a:custGeom>
              <a:avLst/>
              <a:gdLst/>
              <a:ahLst/>
              <a:cxnLst/>
              <a:rect r="r" b="b" t="t" l="l"/>
              <a:pathLst>
                <a:path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1017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437444" y="7150166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4447" y="725929"/>
            <a:ext cx="4149706" cy="7980204"/>
          </a:xfrm>
          <a:custGeom>
            <a:avLst/>
            <a:gdLst/>
            <a:ahLst/>
            <a:cxnLst/>
            <a:rect r="r" b="b" t="t" l="l"/>
            <a:pathLst>
              <a:path h="7980204" w="4149706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24638"/>
            <a:ext cx="9142043" cy="11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b="true" sz="8999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Protect Yourself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225" y="3703841"/>
            <a:ext cx="6165435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u="none">
                <a:solidFill>
                  <a:srgbClr val="221B00"/>
                </a:solidFill>
                <a:latin typeface="Touvlo"/>
                <a:ea typeface="Touvlo"/>
                <a:cs typeface="Touvlo"/>
                <a:sym typeface="Touvlo"/>
              </a:rPr>
              <a:t>To ensure your online safety, always use strong passwords, enable two-factor authentication, and never click on suspicious links in emails.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94135" y="4716031"/>
            <a:ext cx="4575003" cy="4575003"/>
          </a:xfrm>
          <a:custGeom>
            <a:avLst/>
            <a:gdLst/>
            <a:ahLst/>
            <a:cxnLst/>
            <a:rect r="r" b="b" t="t" l="l"/>
            <a:pathLst>
              <a:path h="4575003" w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9E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0070" y="-500849"/>
            <a:ext cx="7526776" cy="11288699"/>
            <a:chOff x="0" y="0"/>
            <a:chExt cx="1982361" cy="2973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2361" cy="2973155"/>
            </a:xfrm>
            <a:custGeom>
              <a:avLst/>
              <a:gdLst/>
              <a:ahLst/>
              <a:cxnLst/>
              <a:rect r="r" b="b" t="t" l="l"/>
              <a:pathLst>
                <a:path h="2973155" w="1982361">
                  <a:moveTo>
                    <a:pt x="61715" y="0"/>
                  </a:moveTo>
                  <a:lnTo>
                    <a:pt x="1920646" y="0"/>
                  </a:lnTo>
                  <a:cubicBezTo>
                    <a:pt x="1937014" y="0"/>
                    <a:pt x="1952711" y="6502"/>
                    <a:pt x="1964285" y="18076"/>
                  </a:cubicBezTo>
                  <a:cubicBezTo>
                    <a:pt x="1975859" y="29650"/>
                    <a:pt x="1982361" y="45347"/>
                    <a:pt x="1982361" y="61715"/>
                  </a:cubicBezTo>
                  <a:lnTo>
                    <a:pt x="1982361" y="2911440"/>
                  </a:lnTo>
                  <a:cubicBezTo>
                    <a:pt x="1982361" y="2927808"/>
                    <a:pt x="1975859" y="2943505"/>
                    <a:pt x="1964285" y="2955079"/>
                  </a:cubicBezTo>
                  <a:cubicBezTo>
                    <a:pt x="1952711" y="2966653"/>
                    <a:pt x="1937014" y="2973155"/>
                    <a:pt x="1920646" y="2973155"/>
                  </a:cubicBezTo>
                  <a:lnTo>
                    <a:pt x="61715" y="2973155"/>
                  </a:lnTo>
                  <a:cubicBezTo>
                    <a:pt x="45347" y="2973155"/>
                    <a:pt x="29650" y="2966653"/>
                    <a:pt x="18076" y="2955079"/>
                  </a:cubicBezTo>
                  <a:cubicBezTo>
                    <a:pt x="6502" y="2943505"/>
                    <a:pt x="0" y="2927808"/>
                    <a:pt x="0" y="2911440"/>
                  </a:cubicBezTo>
                  <a:lnTo>
                    <a:pt x="0" y="61715"/>
                  </a:lnTo>
                  <a:cubicBezTo>
                    <a:pt x="0" y="45347"/>
                    <a:pt x="6502" y="29650"/>
                    <a:pt x="18076" y="18076"/>
                  </a:cubicBezTo>
                  <a:cubicBezTo>
                    <a:pt x="29650" y="6502"/>
                    <a:pt x="45347" y="0"/>
                    <a:pt x="61715" y="0"/>
                  </a:cubicBezTo>
                  <a:close/>
                </a:path>
              </a:pathLst>
            </a:custGeom>
            <a:solidFill>
              <a:srgbClr val="1017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82361" cy="3011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64300" y="2382749"/>
            <a:ext cx="6295000" cy="2244901"/>
            <a:chOff x="0" y="0"/>
            <a:chExt cx="1139599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9599" cy="406400"/>
            </a:xfrm>
            <a:custGeom>
              <a:avLst/>
              <a:gdLst/>
              <a:ahLst/>
              <a:cxnLst/>
              <a:rect r="r" b="b" t="t" l="l"/>
              <a:pathLst>
                <a:path h="406400" w="1139599">
                  <a:moveTo>
                    <a:pt x="936399" y="0"/>
                  </a:moveTo>
                  <a:cubicBezTo>
                    <a:pt x="1048624" y="0"/>
                    <a:pt x="1139599" y="90976"/>
                    <a:pt x="1139599" y="203200"/>
                  </a:cubicBezTo>
                  <a:cubicBezTo>
                    <a:pt x="1139599" y="315424"/>
                    <a:pt x="1048624" y="406400"/>
                    <a:pt x="93639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7D5D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33350"/>
              <a:ext cx="1139599" cy="53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24098" y="2382749"/>
            <a:ext cx="4489803" cy="2244901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172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33350"/>
              <a:ext cx="812800" cy="53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64300" y="5659349"/>
            <a:ext cx="6295000" cy="2244901"/>
            <a:chOff x="0" y="0"/>
            <a:chExt cx="1139599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9599" cy="406400"/>
            </a:xfrm>
            <a:custGeom>
              <a:avLst/>
              <a:gdLst/>
              <a:ahLst/>
              <a:cxnLst/>
              <a:rect r="r" b="b" t="t" l="l"/>
              <a:pathLst>
                <a:path h="406400" w="1139599">
                  <a:moveTo>
                    <a:pt x="936399" y="0"/>
                  </a:moveTo>
                  <a:cubicBezTo>
                    <a:pt x="1048624" y="0"/>
                    <a:pt x="1139599" y="90976"/>
                    <a:pt x="1139599" y="203200"/>
                  </a:cubicBezTo>
                  <a:cubicBezTo>
                    <a:pt x="1139599" y="315424"/>
                    <a:pt x="1048624" y="406400"/>
                    <a:pt x="93639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7D5D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33350"/>
              <a:ext cx="1139599" cy="53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24098" y="5659349"/>
            <a:ext cx="4489803" cy="2244901"/>
            <a:chOff x="0" y="0"/>
            <a:chExt cx="8128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1729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33350"/>
              <a:ext cx="812800" cy="53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914941" y="8228101"/>
            <a:ext cx="6783529" cy="6783529"/>
          </a:xfrm>
          <a:custGeom>
            <a:avLst/>
            <a:gdLst/>
            <a:ahLst/>
            <a:cxnLst/>
            <a:rect r="r" b="b" t="t" l="l"/>
            <a:pathLst>
              <a:path h="6783529" w="6783529">
                <a:moveTo>
                  <a:pt x="0" y="0"/>
                </a:moveTo>
                <a:lnTo>
                  <a:pt x="6783529" y="0"/>
                </a:lnTo>
                <a:lnTo>
                  <a:pt x="6783529" y="6783528"/>
                </a:lnTo>
                <a:lnTo>
                  <a:pt x="0" y="678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3226666"/>
            <a:ext cx="5621921" cy="894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3"/>
              </a:lnSpc>
              <a:spcBef>
                <a:spcPct val="0"/>
              </a:spcBef>
            </a:pPr>
            <a:r>
              <a:rPr lang="en-US" b="true" sz="6723" strike="noStrike" u="non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What to Do Next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977273"/>
            <a:ext cx="5621921" cy="86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1" u="none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Steps to take right after falling for a phishing attack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028664" y="3039515"/>
            <a:ext cx="4230636" cy="931369"/>
            <a:chOff x="0" y="0"/>
            <a:chExt cx="5640848" cy="124182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28575"/>
              <a:ext cx="5640848" cy="539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96"/>
                </a:lnSpc>
                <a:spcBef>
                  <a:spcPct val="0"/>
                </a:spcBef>
              </a:pPr>
              <a:r>
                <a:rPr lang="en-US" b="true" sz="2814" strike="noStrike" u="none">
                  <a:solidFill>
                    <a:srgbClr val="221B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Average losses per incident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01318"/>
              <a:ext cx="5640848" cy="440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0"/>
                </a:lnSpc>
              </a:pPr>
              <a:r>
                <a:rPr lang="en-US" sz="1992">
                  <a:solidFill>
                    <a:srgbClr val="221B00"/>
                  </a:solidFill>
                  <a:latin typeface="Touvlo"/>
                  <a:ea typeface="Touvlo"/>
                  <a:cs typeface="Touvlo"/>
                  <a:sym typeface="Touvlo"/>
                </a:rPr>
                <a:t>Financial impact of phishing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209201" y="6178232"/>
            <a:ext cx="4050099" cy="1319355"/>
            <a:chOff x="0" y="0"/>
            <a:chExt cx="5400132" cy="175913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28575"/>
              <a:ext cx="5400132" cy="539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96"/>
                </a:lnSpc>
              </a:pPr>
              <a:r>
                <a:rPr lang="en-US" b="true" sz="2814">
                  <a:solidFill>
                    <a:srgbClr val="221B0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Phishing incidents reported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801318"/>
              <a:ext cx="5400132" cy="95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0"/>
                </a:lnSpc>
              </a:pPr>
              <a:r>
                <a:rPr lang="en-US" sz="2092">
                  <a:solidFill>
                    <a:srgbClr val="221B00"/>
                  </a:solidFill>
                  <a:latin typeface="Touvlo"/>
                  <a:ea typeface="Touvlo"/>
                  <a:cs typeface="Touvlo"/>
                  <a:sym typeface="Touvlo"/>
                </a:rPr>
                <a:t>Percentage of organizations affected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447562" y="2935834"/>
            <a:ext cx="4042876" cy="88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20"/>
              </a:lnSpc>
              <a:spcBef>
                <a:spcPct val="0"/>
              </a:spcBef>
            </a:pPr>
            <a:r>
              <a:rPr lang="en-US" b="true" sz="5229" strike="noStrike" u="non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500,000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47562" y="6212434"/>
            <a:ext cx="4042876" cy="88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20"/>
              </a:lnSpc>
              <a:spcBef>
                <a:spcPct val="0"/>
              </a:spcBef>
            </a:pPr>
            <a:r>
              <a:rPr lang="en-US" b="true" sz="5229" strike="noStrike" u="none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95%</a:t>
            </a:r>
          </a:p>
        </p:txBody>
      </p:sp>
      <p:sp>
        <p:nvSpPr>
          <p:cNvPr name="Freeform 28" id="28"/>
          <p:cNvSpPr/>
          <p:nvPr/>
        </p:nvSpPr>
        <p:spPr>
          <a:xfrm flipH="true" flipV="false" rot="5400000">
            <a:off x="-1445023" y="-1466447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8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8" y="4216268"/>
                </a:lnTo>
                <a:lnTo>
                  <a:pt x="42162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D5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0053" y="-932903"/>
            <a:ext cx="9296751" cy="13097705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55759" t="0" r="-5575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3178080" y="-4174624"/>
            <a:ext cx="2211047" cy="12617694"/>
            <a:chOff x="0" y="0"/>
            <a:chExt cx="647480" cy="3694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7480" cy="3694947"/>
            </a:xfrm>
            <a:custGeom>
              <a:avLst/>
              <a:gdLst/>
              <a:ahLst/>
              <a:cxnLst/>
              <a:rect r="r" b="b" t="t" l="l"/>
              <a:pathLst>
                <a:path h="3694947" w="647480">
                  <a:moveTo>
                    <a:pt x="215943" y="19070"/>
                  </a:moveTo>
                  <a:cubicBezTo>
                    <a:pt x="249031" y="7556"/>
                    <a:pt x="286876" y="0"/>
                    <a:pt x="323914" y="0"/>
                  </a:cubicBezTo>
                  <a:cubicBezTo>
                    <a:pt x="360954" y="0"/>
                    <a:pt x="396595" y="6476"/>
                    <a:pt x="429440" y="17990"/>
                  </a:cubicBezTo>
                  <a:cubicBezTo>
                    <a:pt x="430139" y="18350"/>
                    <a:pt x="430838" y="18350"/>
                    <a:pt x="431536" y="18710"/>
                  </a:cubicBezTo>
                  <a:cubicBezTo>
                    <a:pt x="554883" y="64765"/>
                    <a:pt x="645733" y="186379"/>
                    <a:pt x="647480" y="392523"/>
                  </a:cubicBezTo>
                  <a:lnTo>
                    <a:pt x="647480" y="3694947"/>
                  </a:lnTo>
                  <a:lnTo>
                    <a:pt x="0" y="3694947"/>
                  </a:lnTo>
                  <a:lnTo>
                    <a:pt x="0" y="394973"/>
                  </a:lnTo>
                  <a:cubicBezTo>
                    <a:pt x="1747" y="185660"/>
                    <a:pt x="91199" y="64045"/>
                    <a:pt x="215943" y="19070"/>
                  </a:cubicBezTo>
                  <a:close/>
                </a:path>
              </a:pathLst>
            </a:custGeom>
            <a:solidFill>
              <a:srgbClr val="1017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8900"/>
              <a:ext cx="647480" cy="360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437444" y="7150166"/>
            <a:ext cx="4216268" cy="4216268"/>
          </a:xfrm>
          <a:custGeom>
            <a:avLst/>
            <a:gdLst/>
            <a:ahLst/>
            <a:cxnLst/>
            <a:rect r="r" b="b" t="t" l="l"/>
            <a:pathLst>
              <a:path h="4216268" w="4216268">
                <a:moveTo>
                  <a:pt x="4216269" y="0"/>
                </a:moveTo>
                <a:lnTo>
                  <a:pt x="0" y="0"/>
                </a:lnTo>
                <a:lnTo>
                  <a:pt x="0" y="4216268"/>
                </a:lnTo>
                <a:lnTo>
                  <a:pt x="4216269" y="4216268"/>
                </a:lnTo>
                <a:lnTo>
                  <a:pt x="42162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4447" y="725929"/>
            <a:ext cx="4149706" cy="7980204"/>
          </a:xfrm>
          <a:custGeom>
            <a:avLst/>
            <a:gdLst/>
            <a:ahLst/>
            <a:cxnLst/>
            <a:rect r="r" b="b" t="t" l="l"/>
            <a:pathLst>
              <a:path h="7980204" w="4149706">
                <a:moveTo>
                  <a:pt x="0" y="0"/>
                </a:moveTo>
                <a:lnTo>
                  <a:pt x="4149706" y="0"/>
                </a:lnTo>
                <a:lnTo>
                  <a:pt x="4149706" y="7980204"/>
                </a:lnTo>
                <a:lnTo>
                  <a:pt x="0" y="798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24638"/>
            <a:ext cx="9142043" cy="117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7"/>
              </a:lnSpc>
            </a:pPr>
            <a:r>
              <a:rPr lang="en-US" b="true" sz="8887">
                <a:solidFill>
                  <a:srgbClr val="FFFFFF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Quick Quiz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03841"/>
            <a:ext cx="5500249" cy="301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0"/>
              </a:lnSpc>
              <a:spcBef>
                <a:spcPct val="0"/>
              </a:spcBef>
            </a:pPr>
            <a:r>
              <a:rPr lang="en-US" sz="2864" u="none">
                <a:solidFill>
                  <a:srgbClr val="221B00"/>
                </a:solidFill>
                <a:latin typeface="Touvlo"/>
                <a:ea typeface="Touvlo"/>
                <a:cs typeface="Touvlo"/>
                <a:sym typeface="Touvlo"/>
              </a:rPr>
              <a:t>Test your knowledge on phishing awareness with these questions. Understanding these concepts is crucial for </a:t>
            </a:r>
            <a:r>
              <a:rPr lang="en-US" b="true" sz="2864" u="none">
                <a:solidFill>
                  <a:srgbClr val="221B00"/>
                </a:solidFill>
                <a:latin typeface="Touvlo Bold"/>
                <a:ea typeface="Touvlo Bold"/>
                <a:cs typeface="Touvlo Bold"/>
                <a:sym typeface="Touvlo Bold"/>
              </a:rPr>
              <a:t>staying safe</a:t>
            </a:r>
            <a:r>
              <a:rPr lang="en-US" sz="2864" u="none">
                <a:solidFill>
                  <a:srgbClr val="221B00"/>
                </a:solidFill>
                <a:latin typeface="Touvlo"/>
                <a:ea typeface="Touvlo"/>
                <a:cs typeface="Touvlo"/>
                <a:sym typeface="Touvlo"/>
              </a:rPr>
              <a:t> in today's digital landscape.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94135" y="4716031"/>
            <a:ext cx="4575003" cy="4575003"/>
          </a:xfrm>
          <a:custGeom>
            <a:avLst/>
            <a:gdLst/>
            <a:ahLst/>
            <a:cxnLst/>
            <a:rect r="r" b="b" t="t" l="l"/>
            <a:pathLst>
              <a:path h="4575003" w="4575003">
                <a:moveTo>
                  <a:pt x="0" y="0"/>
                </a:moveTo>
                <a:lnTo>
                  <a:pt x="4575002" y="0"/>
                </a:lnTo>
                <a:lnTo>
                  <a:pt x="4575002" y="4575003"/>
                </a:lnTo>
                <a:lnTo>
                  <a:pt x="0" y="4575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DAGlqcaJozY</dc:identifier>
  <dcterms:modified xsi:type="dcterms:W3CDTF">2011-08-01T06:04:30Z</dcterms:modified>
  <cp:revision>1</cp:revision>
  <dc:title>Code Alpha</dc:title>
</cp:coreProperties>
</file>